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030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5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fa68f2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绳关联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a0ee872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杆关联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7e824b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接触关联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0_1#a08ad5bca?vop=1&amp;pid=c7e824bad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本题中斜面体的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实际速度方向水平向右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杆的实际速度方向竖直向下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由于两物体直接接触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两物体的速度大小关系是垂直于接触面的分速度大小相等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ad48dc97.fixed?pid=07fc0eae8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抛体运动</a:t>
            </a:r>
            <a:endParaRPr lang="en-US" altLang="zh-CN" sz="4400" dirty="0"/>
          </a:p>
        </p:txBody>
      </p:sp>
      <p:sp>
        <p:nvSpPr>
          <p:cNvPr id="3" name="C_2_BD#0ad48dc97.fixed?pid=07fc0eae8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关联速度模型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5b0bd71e?vop=1&amp;pid=dfa68f2ff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如图所示，在水平面上有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两物体，通过一根跨过定滑轮的轻绳相连，现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的速度向右匀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，当绳与水平面的夹角分别为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物体的运动速度大小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为（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绳始终有拉力）(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85b0bd71e?vop=1&amp;pid=dfa68f2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5b0bd71e.bracket?vop=1&amp;pid=dfa68f2ff&amp;color=0,0,0&amp;vpa=1"/>
          <p:cNvSpPr/>
          <p:nvPr/>
        </p:nvSpPr>
        <p:spPr>
          <a:xfrm>
            <a:off x="10395934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1_2#85b0bd71e?vop=1&amp;pid=dfa68f2f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2410017"/>
            <a:ext cx="1947672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85b0bd71e.choices?vop=1&amp;pid=dfa68f2ff&amp;color=0,0,0&amp;bbb=1"/>
              <p:cNvSpPr/>
              <p:nvPr/>
            </p:nvSpPr>
            <p:spPr>
              <a:xfrm>
                <a:off x="832104" y="3387917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84272" algn="l"/>
                    <a:tab pos="5368544" algn="l"/>
                    <a:tab pos="8040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85b0bd71e.choices?vop=1&amp;pid=dfa68f2f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87917"/>
                <a:ext cx="10533888" cy="482600"/>
              </a:xfrm>
              <a:prstGeom prst="rect">
                <a:avLst/>
              </a:prstGeom>
              <a:blipFill>
                <a:blip r:embed="rId5"/>
                <a:stretch>
                  <a:fillRect l="-1389"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85b0bd71e?vop=1&amp;pid=dfa68f2ff&amp;color=0,0,0&amp;bbb=1&amp;hb=1"/>
              <p:cNvSpPr/>
              <p:nvPr/>
            </p:nvSpPr>
            <p:spPr>
              <a:xfrm>
                <a:off x="832104" y="3870517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【解析】两物体通过轻绳相连，沿绳方向速度大小相等，有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物体的运动速度大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_1#85b0bd71e?vop=1&amp;pid=dfa68f2f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70517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r="-1447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0e02f738d?vop=1&amp;pid=dfa68f2ff&amp;color=0,0,0&amp;bt=1&amp;bbb=1&amp;hb=1"/>
              <p:cNvSpPr/>
              <p:nvPr/>
            </p:nvSpPr>
            <p:spPr>
              <a:xfrm>
                <a:off x="832104" y="1512000"/>
                <a:ext cx="10533888" cy="944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如图所示，套在竖直细杆上的轻环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由跨过光滑轻质定滑轮的、不可伸长的轻绳与重物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，施加外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力让轻环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沿杆以速度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匀速上升，从图中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位置上升至与定滑轮顶端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等高的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与竖直杆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间夹角为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0e02f738d?vop=1&amp;pid=dfa68f2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944880"/>
              </a:xfrm>
              <a:prstGeom prst="rect">
                <a:avLst/>
              </a:prstGeom>
              <a:blipFill>
                <a:blip r:embed="rId3"/>
                <a:stretch>
                  <a:fillRect l="-1389" t="-5161" r="-579" b="-15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0e02f738d.bracket?vop=1&amp;pid=dfa68f2ff&amp;color=0,0,0&amp;vpa=2"/>
          <p:cNvSpPr/>
          <p:nvPr/>
        </p:nvSpPr>
        <p:spPr>
          <a:xfrm>
            <a:off x="2636615" y="2154112"/>
            <a:ext cx="331788" cy="2871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4_2#0e02f738d?vop=1&amp;pid=dfa68f2f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2589976"/>
            <a:ext cx="1554480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0e02f738d.choices?vop=1&amp;pid=dfa68f2ff&amp;color=0,0,0&amp;bbb=1"/>
              <p:cNvSpPr/>
              <p:nvPr/>
            </p:nvSpPr>
            <p:spPr>
              <a:xfrm>
                <a:off x="832104" y="4012376"/>
                <a:ext cx="10533888" cy="7385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位置处，重物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位置时，重物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的速度为零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下降过程中，绳对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的拉力小于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的重力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匀速上升过程中，重物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加速下降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0e02f738d.choices?vop=1&amp;pid=dfa68f2f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12376"/>
                <a:ext cx="10533888" cy="738505"/>
              </a:xfrm>
              <a:prstGeom prst="rect">
                <a:avLst/>
              </a:prstGeom>
              <a:blipFill>
                <a:blip r:embed="rId5"/>
                <a:stretch>
                  <a:fillRect l="-1389" b="-198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0e02f738d?vop=1&amp;pid=dfa68f2ff&amp;color=0,0,0&amp;bbb=1&amp;hb=1"/>
              <p:cNvSpPr/>
              <p:nvPr/>
            </p:nvSpPr>
            <p:spPr>
              <a:xfrm>
                <a:off x="832104" y="4756913"/>
                <a:ext cx="10533888" cy="1287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的速度大小等于轻环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沿绳方向的速度大小，为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置时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的速度为零，故B正确；根据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轻环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匀速上升过程中，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变大，则重物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速度减小，即重物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减速下降，加速度方向向上，则绳对重物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的拉力大于重物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的重力，故C、D错误.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0e02f738d?vop=1&amp;pid=dfa68f2f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56913"/>
                <a:ext cx="10533888" cy="1287780"/>
              </a:xfrm>
              <a:prstGeom prst="rect">
                <a:avLst/>
              </a:prstGeom>
              <a:blipFill>
                <a:blip r:embed="rId6"/>
                <a:stretch>
                  <a:fillRect l="-1389" t="-3774" r="-1505" b="-10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7_1#0e02f738d?vop=1&amp;pid=dfa68f2ff&amp;color=0,0,0&amp;bt=1&amp;bbb=1&amp;hb=1"/>
          <p:cNvSpPr/>
          <p:nvPr/>
        </p:nvSpPr>
        <p:spPr>
          <a:xfrm>
            <a:off x="832104" y="1512000"/>
            <a:ext cx="10533888" cy="614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研究与绳连接的物体的实际运动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根据合速度产生的实际效果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将合速度分解为沿绳方向的分速度</a:t>
            </a:r>
          </a:p>
          <a:p>
            <a:pPr latinLnBrk="1"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和垂直于绳方向的分速度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因绳不可伸长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所以通过绳连接的物体沿绳方向的分速度大小相等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8_1#662f0e172?htil=1&amp;vop=1&amp;pid=a0ee872e4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2368" y="1594296"/>
            <a:ext cx="156362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8_2#662f0e172?htil=1&amp;vop=1&amp;pid=a0ee872e4&amp;color=0,0,0&amp;bt=1&amp;bbb=1&amp;hb=1&amp;hs=1"/>
              <p:cNvSpPr/>
              <p:nvPr/>
            </p:nvSpPr>
            <p:spPr>
              <a:xfrm>
                <a:off x="832104" y="1512000"/>
                <a:ext cx="887882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如图所示，一轻杆两端分别固定质量为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（均可视为质点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其放在一个光滑球形容器中从位置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1开始下滑，当轻杆到达位置2时小球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与球形容器球心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，已知此时轻杆与水平方向夹角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8_2#662f0e172?htil=1&amp;vop=1&amp;pid=a0ee872e4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878824" cy="1608455"/>
              </a:xfrm>
              <a:prstGeom prst="rect">
                <a:avLst/>
              </a:prstGeom>
              <a:blipFill>
                <a:blip r:embed="rId4"/>
                <a:stretch>
                  <a:fillRect l="-1648" r="-3640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9_1#662f0e172.bracket?vop=1&amp;pid=a0ee872e4&amp;color=0,0,0&amp;vpa=3"/>
          <p:cNvSpPr/>
          <p:nvPr/>
        </p:nvSpPr>
        <p:spPr>
          <a:xfrm>
            <a:off x="2837593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662f0e172.choices?vop=1&amp;pid=a0ee872e4&amp;color=0,0,0&amp;bbb=1&amp;hs=1"/>
              <p:cNvSpPr/>
              <p:nvPr/>
            </p:nvSpPr>
            <p:spPr>
              <a:xfrm>
                <a:off x="832104" y="3114232"/>
                <a:ext cx="10533888" cy="3871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804922" algn="l"/>
                    <a:tab pos="5584444" algn="l"/>
                    <a:tab pos="8224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8_3#662f0e172.choices?vop=1&amp;pid=a0ee872e4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10533888" cy="387160"/>
              </a:xfrm>
              <a:prstGeom prst="rect">
                <a:avLst/>
              </a:prstGeom>
              <a:blipFill>
                <a:blip r:embed="rId5"/>
                <a:stretch>
                  <a:fillRect l="-1389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AS.10_1#662f0e172?htil=2&amp;vop=1&amp;pid=a0ee872e4&amp;color=0,0,0&amp;tib=255,255,255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73768" y="3532824"/>
            <a:ext cx="1658868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0_2#662f0e172?htil=2&amp;vop=1&amp;pid=a0ee872e4&amp;color=0,0,0&amp;bbb=1&amp;hb=1&amp;hs=1"/>
              <p:cNvSpPr/>
              <p:nvPr/>
            </p:nvSpPr>
            <p:spPr>
              <a:xfrm>
                <a:off x="832104" y="3545524"/>
                <a:ext cx="865022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【解析】如图所示，将小球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分解到沿着杆与垂直于杆方向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，同时将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也分解到沿着杆与垂直于杆方向.由于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两小球在同一条杆上，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沿杆方向的分速度大小相等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0_2#662f0e172?htil=2&amp;vop=1&amp;pid=a0ee872e4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45524"/>
                <a:ext cx="8650224" cy="1189355"/>
              </a:xfrm>
              <a:prstGeom prst="rect">
                <a:avLst/>
              </a:prstGeom>
              <a:blipFill>
                <a:blip r:embed="rId7"/>
                <a:stretch>
                  <a:fillRect l="-1691" r="-40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4_EX.11_1#662f0e172?vop=1&amp;pid=a0ee872e4&amp;color=0,0,0&amp;bbb=1&amp;hb=1&amp;hs=1"/>
          <p:cNvSpPr/>
          <p:nvPr/>
        </p:nvSpPr>
        <p:spPr>
          <a:xfrm>
            <a:off x="832104" y="4732974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杆的关联速度问题与绳的关联速度问题的分析方法相同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只要根据沿杆方向的分速度大小相等建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立联系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就很容易求解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2_1#20114699a?vop=1&amp;pid=a0ee872e4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直角侧移门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直角侧移门（如图甲所示）可以解决小户型浴室开关门不方便的问题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，其结构可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简化成如图乙和图丙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（俯视图）所示，玻璃门两端的滑轮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可自由转动，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滑轮可沿直角导轨自由滑动，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已知滑轮可视为质点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，玻璃门的宽度为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，在某次关门的过程中，使用者拉住把手使滑轮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，当玻璃门与滑轮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轨道所在面夹角为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时（如图丁所示），滑轮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2_1#20114699a?vop=1&amp;pid=a0ee872e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208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3_1#20114699a.bracket?vop=1&amp;pid=a0ee872e4&amp;color=0,0,0&amp;vpa=4"/>
          <p:cNvSpPr/>
          <p:nvPr/>
        </p:nvSpPr>
        <p:spPr>
          <a:xfrm>
            <a:off x="1244060" y="31750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4_BD.12_3#20114699a?iti=1&amp;htil=1&amp;vop=1&amp;pid=a0ee872e4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5648" y="3724340"/>
            <a:ext cx="768096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2_4#20114699a?iti=2&amp;htil=1&amp;vop=1&amp;pid=a0ee872e4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0208" y="3660332"/>
            <a:ext cx="165506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12_5#20114699a?iti=3&amp;htil=1&amp;vop=1&amp;pid=a0ee872e4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1424" y="3925508"/>
            <a:ext cx="1179576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4_BD.12_6#20114699a?iti=4&amp;htil=1&amp;vop=1&amp;pid=a0ee872e4&amp;color=0,0,0&amp;tib=255,255,255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3184" y="3998660"/>
            <a:ext cx="1143000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4_BD.12_7#20114699a?iti=1&amp;htil=1&amp;vop=1&amp;pid=a0ee872e4&amp;color=0,0,0"/>
          <p:cNvSpPr/>
          <p:nvPr/>
        </p:nvSpPr>
        <p:spPr>
          <a:xfrm>
            <a:off x="1999202" y="5158932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9" name="QC_4_BD.12_8#20114699a?iti=2&amp;htil=1&amp;vop=1&amp;pid=a0ee872e4&amp;color=0,0,0"/>
          <p:cNvSpPr/>
          <p:nvPr/>
        </p:nvSpPr>
        <p:spPr>
          <a:xfrm>
            <a:off x="4637246" y="516807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p:sp>
        <p:nvSpPr>
          <p:cNvPr id="10" name="QC_4_BD.12_9#20114699a?iti=3&amp;htil=1&amp;vop=1&amp;pid=a0ee872e4&amp;color=0,0,0"/>
          <p:cNvSpPr/>
          <p:nvPr/>
        </p:nvSpPr>
        <p:spPr>
          <a:xfrm>
            <a:off x="7270718" y="516807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</a:t>
            </a:r>
            <a:endParaRPr lang="en-US" altLang="zh-CN" sz="1800" dirty="0"/>
          </a:p>
        </p:txBody>
      </p:sp>
      <p:sp>
        <p:nvSpPr>
          <p:cNvPr id="11" name="QC_4_BD.12_10#20114699a?iti=4&amp;htil=1&amp;vop=1&amp;pid=a0ee872e4&amp;color=0,0,0"/>
          <p:cNvSpPr/>
          <p:nvPr/>
        </p:nvSpPr>
        <p:spPr>
          <a:xfrm>
            <a:off x="9904190" y="5168076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C_4_BD.12_11#20114699a.choices?vop=1&amp;pid=a0ee872e4&amp;color=0,0,0&amp;bbb=1"/>
              <p:cNvSpPr/>
              <p:nvPr/>
            </p:nvSpPr>
            <p:spPr>
              <a:xfrm>
                <a:off x="832104" y="5539932"/>
                <a:ext cx="10533888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25547" algn="l"/>
                    <a:tab pos="5425694" algn="l"/>
                    <a:tab pos="80242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2" name="QC_4_BD.12_11#20114699a.choices?vop=1&amp;pid=a0ee872e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39932"/>
                <a:ext cx="10533888" cy="471488"/>
              </a:xfrm>
              <a:prstGeom prst="rect">
                <a:avLst/>
              </a:prstGeom>
              <a:blipFill>
                <a:blip r:embed="rId8"/>
                <a:stretch>
                  <a:fillRect l="-1389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4_1#20114699a?vop=1&amp;pid=a0ee872e4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之间用杆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玻璃门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中的杆模型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速度可沿杆方向和垂直杆方向进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行分解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其中沿杆方向速度大小相同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可得出两端点速度大小关系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4_1#20114699a?vop=1&amp;pid=a0ee872e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8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15_1#20114699a?vop=1&amp;pid=a0ee872e4&amp;color=0,0,0&amp;bbb=1&amp;hb=1"/>
              <p:cNvSpPr/>
              <p:nvPr/>
            </p:nvSpPr>
            <p:spPr>
              <a:xfrm>
                <a:off x="832104" y="2283017"/>
                <a:ext cx="10533888" cy="13096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【解析】如图所示，将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的速度分解为沿杆方向的速度和垂直杆方向的速度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（说明：俯视图中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的实际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速度方向沿竖直方向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的实际速度方向沿水平方向）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，沿杆方向的速度相等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15_1#20114699a?vop=1&amp;pid=a0ee872e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1309688"/>
              </a:xfrm>
              <a:prstGeom prst="rect">
                <a:avLst/>
              </a:prstGeom>
              <a:blipFill>
                <a:blip r:embed="rId4"/>
                <a:stretch>
                  <a:fillRect l="-1389" r="-1273" b="-65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AS.15_2#20114699a?vop=1&amp;pid=a0ee872e4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736" y="3705417"/>
            <a:ext cx="2706624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AS.15_1#20114699a?vop=1&amp;pid=a0ee872e4&amp;color=0,0,0&amp;bbb=1&amp;hb=1&amp;uw=1">
            <a:extLst>
              <a:ext uri="{FF2B5EF4-FFF2-40B4-BE49-F238E27FC236}">
                <a16:creationId xmlns:a16="http://schemas.microsoft.com/office/drawing/2014/main" id="{DD36F460-2A22-E0F4-D2B9-F9A291F6177A}"/>
              </a:ext>
            </a:extLst>
          </p:cNvPr>
          <p:cNvSpPr/>
          <p:nvPr/>
        </p:nvSpPr>
        <p:spPr>
          <a:xfrm>
            <a:off x="2889504" y="2282795"/>
            <a:ext cx="5790121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6_1#a08ad5bca?htil=4&amp;vop=1&amp;pid=c7e824bad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49256" y="1594296"/>
            <a:ext cx="132588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6_2#a08ad5bca?htil=4&amp;vop=1&amp;pid=c7e824bad&amp;color=0,0,0&amp;bt=1&amp;bbb=1&amp;hb=1&amp;hs=1"/>
              <p:cNvSpPr/>
              <p:nvPr/>
            </p:nvSpPr>
            <p:spPr>
              <a:xfrm>
                <a:off x="832104" y="1512000"/>
                <a:ext cx="912571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如图所示，斜面体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、底边长为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，放在水平地面上.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斜面体上方某位置固定一套管，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细长直杆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穿过套管，在套管约束下只能沿竖直方向运动.开始直杆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和斜面体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刚好接触，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释放直杆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后，斜面体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沿地面向右运动，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下列判断正确的是(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6_2#a08ad5bca?htil=4&amp;vop=1&amp;pid=c7e824bad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125712" cy="1189355"/>
              </a:xfrm>
              <a:prstGeom prst="rect">
                <a:avLst/>
              </a:prstGeom>
              <a:blipFill>
                <a:blip r:embed="rId4"/>
                <a:stretch>
                  <a:fillRect l="-1603" r="-3206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7_1#a08ad5bca.bracket?vop=1&amp;pid=c7e824bad&amp;color=0,0,0&amp;vpa=5"/>
          <p:cNvSpPr/>
          <p:nvPr/>
        </p:nvSpPr>
        <p:spPr>
          <a:xfrm>
            <a:off x="7037991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a08ad5bca.choices?htil=4&amp;vop=1&amp;pid=c7e824bad&amp;color=0,0,0&amp;bbb=1&amp;hs=1"/>
              <p:cNvSpPr/>
              <p:nvPr/>
            </p:nvSpPr>
            <p:spPr>
              <a:xfrm>
                <a:off x="832104" y="2707832"/>
                <a:ext cx="9125712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67080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  <a:tabLst>
                    <a:tab pos="467080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的速度大小之比为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的速度大小之比为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𝐻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6_3#a08ad5bca.choices?htil=4&amp;vop=1&amp;pid=c7e824bad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9125712" cy="1041400"/>
              </a:xfrm>
              <a:prstGeom prst="rect">
                <a:avLst/>
              </a:prstGeom>
              <a:blipFill>
                <a:blip r:embed="rId5"/>
                <a:stretch>
                  <a:fillRect l="-1603" b="-2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EX.18_1#a08ad5bca?vop=1&amp;pid=c7e824bad&amp;color=0,0,0&amp;bbb=1&amp;hb=1&amp;hs=1"/>
          <p:cNvSpPr/>
          <p:nvPr/>
        </p:nvSpPr>
        <p:spPr>
          <a:xfrm>
            <a:off x="832104" y="374923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直杆和斜面体一起运动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符合接触类模型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根据大招攻略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关联速度模型中的接触类模型的解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题思路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找到本题的速度关系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列式计算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9_1#a08ad5bca?vop=1&amp;pid=c7e824bad&amp;color=0,0,0&amp;bbb=1&amp;hb=1"/>
              <p:cNvSpPr/>
              <p:nvPr/>
            </p:nvSpPr>
            <p:spPr>
              <a:xfrm>
                <a:off x="832104" y="4518217"/>
                <a:ext cx="10533888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【解析】设斜面体倾角为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，直杆和斜面体沿垂直于接触面方向的分速度大小相等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9_1#a08ad5bca?vop=1&amp;pid=c7e824ba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18217"/>
                <a:ext cx="10533888" cy="927100"/>
              </a:xfrm>
              <a:prstGeom prst="rect">
                <a:avLst/>
              </a:prstGeom>
              <a:blipFill>
                <a:blip r:embed="rId6"/>
                <a:stretch>
                  <a:fillRect l="-1389" b="-78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宽屏</PresentationFormat>
  <Paragraphs>70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2025-10-29T06:14:48Z</dcterms:created>
  <dcterms:modified xsi:type="dcterms:W3CDTF">2025-10-29T06:17:31Z</dcterms:modified>
  <cp:category/>
  <cp:contentStatus/>
</cp:coreProperties>
</file>